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Lst>
  <p:sldSz cx="18288000" cy="10287000"/>
  <p:notesSz cx="6858000" cy="9144000"/>
  <p:embeddedFontLst>
    <p:embeddedFont>
      <p:font typeface="IBM Plex Sans" panose="020B0503050203000203"/>
      <p:regular r:id="rId16"/>
    </p:embeddedFont>
    <p:embeddedFont>
      <p:font typeface="IBM Plex Sans Bold" panose="020B0803050203000203"/>
      <p:bold r:id="rId17"/>
    </p:embeddedFont>
    <p:embeddedFont>
      <p:font typeface="Calibri" panose="020F050202020403020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font" Target="fonts/font6.fntdata"/><Relationship Id="rId20" Type="http://schemas.openxmlformats.org/officeDocument/2006/relationships/font" Target="fonts/font5.fntdata"/><Relationship Id="rId2" Type="http://schemas.openxmlformats.org/officeDocument/2006/relationships/theme" Target="theme/theme1.xml"/><Relationship Id="rId19" Type="http://schemas.openxmlformats.org/officeDocument/2006/relationships/font" Target="fonts/font4.fntdata"/><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jpe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2535677" y="4229100"/>
            <a:ext cx="1828800" cy="1828800"/>
          </a:xfrm>
          <a:custGeom>
            <a:avLst/>
            <a:gdLst/>
            <a:ahLst/>
            <a:cxnLst/>
            <a:rect l="l" t="t" r="r" b="b"/>
            <a:pathLst>
              <a:path w="1828800" h="1828800">
                <a:moveTo>
                  <a:pt x="0" y="0"/>
                </a:moveTo>
                <a:lnTo>
                  <a:pt x="1828800" y="0"/>
                </a:lnTo>
                <a:lnTo>
                  <a:pt x="1828800" y="1828800"/>
                </a:lnTo>
                <a:lnTo>
                  <a:pt x="0" y="1828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740347" y="3864506"/>
            <a:ext cx="10807307" cy="1368428"/>
          </a:xfrm>
          <a:prstGeom prst="rect">
            <a:avLst/>
          </a:prstGeom>
        </p:spPr>
        <p:txBody>
          <a:bodyPr lIns="0" tIns="0" rIns="0" bIns="0" rtlCol="0" anchor="t">
            <a:spAutoFit/>
          </a:bodyPr>
          <a:lstStyle/>
          <a:p>
            <a:pPr algn="ctr">
              <a:lnSpc>
                <a:spcPts val="11200"/>
              </a:lnSpc>
              <a:spcBef>
                <a:spcPct val="0"/>
              </a:spcBef>
            </a:pPr>
            <a:r>
              <a:rPr lang="en-US" sz="8000" spc="-319">
                <a:solidFill>
                  <a:srgbClr val="FFFFFF"/>
                </a:solidFill>
                <a:latin typeface="IBM Plex Sans" panose="020B0503050203000203"/>
                <a:ea typeface="IBM Plex Sans" panose="020B0503050203000203"/>
                <a:cs typeface="IBM Plex Sans" panose="020B0503050203000203"/>
                <a:sym typeface="IBM Plex Sans" panose="020B0503050203000203"/>
              </a:rPr>
              <a:t>GESTION DE SCOLARITE</a:t>
            </a:r>
            <a:endParaRPr lang="en-US" sz="8000" spc="-319">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
        <p:nvSpPr>
          <p:cNvPr id="5" name="Freeform 5"/>
          <p:cNvSpPr/>
          <p:nvPr/>
        </p:nvSpPr>
        <p:spPr>
          <a:xfrm flipH="1">
            <a:off x="13923523" y="4229100"/>
            <a:ext cx="1828800" cy="1828800"/>
          </a:xfrm>
          <a:custGeom>
            <a:avLst/>
            <a:gdLst/>
            <a:ahLst/>
            <a:cxnLst/>
            <a:rect l="l" t="t" r="r" b="b"/>
            <a:pathLst>
              <a:path w="1828800" h="1828800">
                <a:moveTo>
                  <a:pt x="1828800" y="0"/>
                </a:moveTo>
                <a:lnTo>
                  <a:pt x="0" y="0"/>
                </a:lnTo>
                <a:lnTo>
                  <a:pt x="0" y="1828800"/>
                </a:lnTo>
                <a:lnTo>
                  <a:pt x="1828800" y="1828800"/>
                </a:lnTo>
                <a:lnTo>
                  <a:pt x="1828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804687" y="4923633"/>
            <a:ext cx="454613" cy="439735"/>
          </a:xfrm>
          <a:custGeom>
            <a:avLst/>
            <a:gdLst/>
            <a:ahLst/>
            <a:cxnLst/>
            <a:rect l="l" t="t" r="r" b="b"/>
            <a:pathLst>
              <a:path w="454613" h="439735">
                <a:moveTo>
                  <a:pt x="0" y="0"/>
                </a:moveTo>
                <a:lnTo>
                  <a:pt x="454613" y="0"/>
                </a:lnTo>
                <a:lnTo>
                  <a:pt x="454613" y="439734"/>
                </a:lnTo>
                <a:lnTo>
                  <a:pt x="0" y="439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28700" y="4923633"/>
            <a:ext cx="454613" cy="439735"/>
          </a:xfrm>
          <a:custGeom>
            <a:avLst/>
            <a:gdLst/>
            <a:ahLst/>
            <a:cxnLst/>
            <a:rect l="l" t="t" r="r" b="b"/>
            <a:pathLst>
              <a:path w="454613" h="439735">
                <a:moveTo>
                  <a:pt x="454613" y="0"/>
                </a:moveTo>
                <a:lnTo>
                  <a:pt x="0" y="0"/>
                </a:lnTo>
                <a:lnTo>
                  <a:pt x="0" y="439734"/>
                </a:lnTo>
                <a:lnTo>
                  <a:pt x="454613" y="439734"/>
                </a:lnTo>
                <a:lnTo>
                  <a:pt x="45461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0">
            <a:off x="-164965" y="10122035"/>
            <a:ext cx="18617930" cy="443419"/>
            <a:chOff x="0" y="0"/>
            <a:chExt cx="4903488" cy="116785"/>
          </a:xfrm>
        </p:grpSpPr>
        <p:sp>
          <p:nvSpPr>
            <p:cNvPr id="9" name="Freeform 9"/>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10" name="TextBox 10"/>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11" name="TextBox 11"/>
          <p:cNvSpPr txBox="1"/>
          <p:nvPr/>
        </p:nvSpPr>
        <p:spPr>
          <a:xfrm>
            <a:off x="1874520" y="7693660"/>
            <a:ext cx="3923030" cy="1400175"/>
          </a:xfrm>
          <a:prstGeom prst="rect">
            <a:avLst/>
          </a:prstGeom>
        </p:spPr>
        <p:txBody>
          <a:bodyPr wrap="square" lIns="0" tIns="0" rIns="0" bIns="0" rtlCol="0" anchor="t">
            <a:spAutoFit/>
          </a:bodyPr>
          <a:lstStyle/>
          <a:p>
            <a:pPr algn="ctr">
              <a:lnSpc>
                <a:spcPts val="3640"/>
              </a:lnSpc>
            </a:pPr>
            <a:r>
              <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rPr>
              <a:t>Presenté par :</a:t>
            </a:r>
            <a:endPar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61340" lvl="1" indent="-280670" algn="ctr">
              <a:lnSpc>
                <a:spcPts val="3640"/>
              </a:lnSpc>
              <a:buFont typeface="Arial" panose="020B0604020202020204"/>
              <a:buChar char="•"/>
            </a:pPr>
            <a:r>
              <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rPr>
              <a:t>Karrakchou taoufiq</a:t>
            </a:r>
            <a:endPar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61340" lvl="1" indent="-280670" algn="ctr">
              <a:lnSpc>
                <a:spcPts val="3640"/>
              </a:lnSpc>
              <a:spcBef>
                <a:spcPct val="0"/>
              </a:spcBef>
              <a:buFont typeface="Arial" panose="020B0604020202020204"/>
              <a:buChar char="•"/>
            </a:pPr>
            <a:r>
              <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rPr>
              <a:t>Chouki maryam</a:t>
            </a:r>
            <a:endParaRPr lang="en-US" sz="2600" spc="-103">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
        <p:nvSpPr>
          <p:cNvPr id="12" name="TextBox 12"/>
          <p:cNvSpPr txBox="1"/>
          <p:nvPr/>
        </p:nvSpPr>
        <p:spPr>
          <a:xfrm>
            <a:off x="2496129" y="781050"/>
            <a:ext cx="3736696" cy="789306"/>
          </a:xfrm>
          <a:prstGeom prst="rect">
            <a:avLst/>
          </a:prstGeom>
        </p:spPr>
        <p:txBody>
          <a:bodyPr lIns="0" tIns="0" rIns="0" bIns="0" rtlCol="0" anchor="t">
            <a:spAutoFit/>
          </a:bodyPr>
          <a:lstStyle/>
          <a:p>
            <a:pPr algn="l">
              <a:lnSpc>
                <a:spcPts val="3220"/>
              </a:lnSpc>
            </a:pPr>
            <a:r>
              <a:rPr lang="en-US" sz="2300" spc="-91">
                <a:solidFill>
                  <a:srgbClr val="C1FF72"/>
                </a:solidFill>
                <a:latin typeface="IBM Plex Sans" panose="020B0503050203000203"/>
                <a:ea typeface="IBM Plex Sans" panose="020B0503050203000203"/>
                <a:cs typeface="IBM Plex Sans" panose="020B0503050203000203"/>
                <a:sym typeface="IBM Plex Sans" panose="020B0503050203000203"/>
              </a:rPr>
              <a:t>Faculté Des Sciences De Rabat</a:t>
            </a:r>
            <a:endParaRPr lang="en-US" sz="2300" spc="-91">
              <a:solidFill>
                <a:srgbClr val="C1FF72"/>
              </a:solidFill>
              <a:latin typeface="IBM Plex Sans" panose="020B0503050203000203"/>
              <a:ea typeface="IBM Plex Sans" panose="020B0503050203000203"/>
              <a:cs typeface="IBM Plex Sans" panose="020B0503050203000203"/>
              <a:sym typeface="IBM Plex Sans" panose="020B0503050203000203"/>
            </a:endParaRPr>
          </a:p>
          <a:p>
            <a:pPr algn="l">
              <a:lnSpc>
                <a:spcPts val="3220"/>
              </a:lnSpc>
              <a:spcBef>
                <a:spcPct val="0"/>
              </a:spcBef>
            </a:pPr>
            <a:r>
              <a:rPr lang="en-US" sz="2300" spc="-91">
                <a:solidFill>
                  <a:srgbClr val="C1FF72"/>
                </a:solidFill>
                <a:latin typeface="IBM Plex Sans" panose="020B0503050203000203"/>
                <a:ea typeface="IBM Plex Sans" panose="020B0503050203000203"/>
                <a:cs typeface="IBM Plex Sans" panose="020B0503050203000203"/>
                <a:sym typeface="IBM Plex Sans" panose="020B0503050203000203"/>
              </a:rPr>
              <a:t>         Université Mohammed V</a:t>
            </a:r>
            <a:endParaRPr lang="en-US" sz="2300" spc="-91">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
        <p:nvSpPr>
          <p:cNvPr id="13" name="Freeform 13"/>
          <p:cNvSpPr/>
          <p:nvPr/>
        </p:nvSpPr>
        <p:spPr>
          <a:xfrm>
            <a:off x="915789" y="631991"/>
            <a:ext cx="1135049" cy="1135049"/>
          </a:xfrm>
          <a:custGeom>
            <a:avLst/>
            <a:gdLst/>
            <a:ahLst/>
            <a:cxnLst/>
            <a:rect l="l" t="t" r="r" b="b"/>
            <a:pathLst>
              <a:path w="1135049" h="1135049">
                <a:moveTo>
                  <a:pt x="0" y="0"/>
                </a:moveTo>
                <a:lnTo>
                  <a:pt x="1135048" y="0"/>
                </a:lnTo>
                <a:lnTo>
                  <a:pt x="1135048" y="1135049"/>
                </a:lnTo>
                <a:lnTo>
                  <a:pt x="0" y="1135049"/>
                </a:lnTo>
                <a:lnTo>
                  <a:pt x="0" y="0"/>
                </a:lnTo>
                <a:close/>
              </a:path>
            </a:pathLst>
          </a:custGeom>
          <a:blipFill>
            <a:blip r:embed="rId6"/>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Freeform 3"/>
          <p:cNvSpPr/>
          <p:nvPr/>
        </p:nvSpPr>
        <p:spPr>
          <a:xfrm>
            <a:off x="2535677" y="4229100"/>
            <a:ext cx="1828800" cy="1828800"/>
          </a:xfrm>
          <a:custGeom>
            <a:avLst/>
            <a:gdLst/>
            <a:ahLst/>
            <a:cxnLst/>
            <a:rect l="l" t="t" r="r" b="b"/>
            <a:pathLst>
              <a:path w="1828800" h="1828800">
                <a:moveTo>
                  <a:pt x="0" y="0"/>
                </a:moveTo>
                <a:lnTo>
                  <a:pt x="1828800" y="0"/>
                </a:lnTo>
                <a:lnTo>
                  <a:pt x="1828800" y="1828800"/>
                </a:lnTo>
                <a:lnTo>
                  <a:pt x="0" y="1828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3740347" y="4165630"/>
            <a:ext cx="10807307" cy="1120775"/>
          </a:xfrm>
          <a:prstGeom prst="rect">
            <a:avLst/>
          </a:prstGeom>
        </p:spPr>
        <p:txBody>
          <a:bodyPr lIns="0" tIns="0" rIns="0" bIns="0" rtlCol="0" anchor="t">
            <a:spAutoFit/>
          </a:bodyPr>
          <a:lstStyle/>
          <a:p>
            <a:pPr algn="ctr">
              <a:lnSpc>
                <a:spcPts val="9100"/>
              </a:lnSpc>
              <a:spcBef>
                <a:spcPct val="0"/>
              </a:spcBef>
            </a:pPr>
            <a:r>
              <a:rPr lang="en-US" sz="6500" spc="-260">
                <a:solidFill>
                  <a:srgbClr val="FFFFFF"/>
                </a:solidFill>
                <a:latin typeface="IBM Plex Sans" panose="020B0503050203000203"/>
                <a:ea typeface="IBM Plex Sans" panose="020B0503050203000203"/>
                <a:cs typeface="IBM Plex Sans" panose="020B0503050203000203"/>
                <a:sym typeface="IBM Plex Sans" panose="020B0503050203000203"/>
              </a:rPr>
              <a:t>MERCI DE VOTRE ATTENTION</a:t>
            </a:r>
            <a:endParaRPr lang="en-US" sz="6500" spc="-260">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
        <p:nvSpPr>
          <p:cNvPr id="5" name="Freeform 5"/>
          <p:cNvSpPr/>
          <p:nvPr/>
        </p:nvSpPr>
        <p:spPr>
          <a:xfrm flipH="1">
            <a:off x="13923523" y="4229100"/>
            <a:ext cx="1828800" cy="1828800"/>
          </a:xfrm>
          <a:custGeom>
            <a:avLst/>
            <a:gdLst/>
            <a:ahLst/>
            <a:cxnLst/>
            <a:rect l="l" t="t" r="r" b="b"/>
            <a:pathLst>
              <a:path w="1828800" h="1828800">
                <a:moveTo>
                  <a:pt x="1828800" y="0"/>
                </a:moveTo>
                <a:lnTo>
                  <a:pt x="0" y="0"/>
                </a:lnTo>
                <a:lnTo>
                  <a:pt x="0" y="1828800"/>
                </a:lnTo>
                <a:lnTo>
                  <a:pt x="1828800" y="1828800"/>
                </a:lnTo>
                <a:lnTo>
                  <a:pt x="182880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6804687" y="4923633"/>
            <a:ext cx="454613" cy="439735"/>
          </a:xfrm>
          <a:custGeom>
            <a:avLst/>
            <a:gdLst/>
            <a:ahLst/>
            <a:cxnLst/>
            <a:rect l="l" t="t" r="r" b="b"/>
            <a:pathLst>
              <a:path w="454613" h="439735">
                <a:moveTo>
                  <a:pt x="0" y="0"/>
                </a:moveTo>
                <a:lnTo>
                  <a:pt x="454613" y="0"/>
                </a:lnTo>
                <a:lnTo>
                  <a:pt x="454613" y="439734"/>
                </a:lnTo>
                <a:lnTo>
                  <a:pt x="0" y="43973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flipH="1">
            <a:off x="1028700" y="4923633"/>
            <a:ext cx="454613" cy="439735"/>
          </a:xfrm>
          <a:custGeom>
            <a:avLst/>
            <a:gdLst/>
            <a:ahLst/>
            <a:cxnLst/>
            <a:rect l="l" t="t" r="r" b="b"/>
            <a:pathLst>
              <a:path w="454613" h="439735">
                <a:moveTo>
                  <a:pt x="454613" y="0"/>
                </a:moveTo>
                <a:lnTo>
                  <a:pt x="0" y="0"/>
                </a:lnTo>
                <a:lnTo>
                  <a:pt x="0" y="439734"/>
                </a:lnTo>
                <a:lnTo>
                  <a:pt x="454613" y="439734"/>
                </a:lnTo>
                <a:lnTo>
                  <a:pt x="454613"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rot="0">
            <a:off x="-164965" y="10122035"/>
            <a:ext cx="18617930" cy="443419"/>
            <a:chOff x="0" y="0"/>
            <a:chExt cx="4903488" cy="116785"/>
          </a:xfrm>
        </p:grpSpPr>
        <p:sp>
          <p:nvSpPr>
            <p:cNvPr id="9" name="Freeform 9"/>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10" name="TextBox 10"/>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11" name="TextBox 11"/>
          <p:cNvSpPr txBox="1"/>
          <p:nvPr/>
        </p:nvSpPr>
        <p:spPr>
          <a:xfrm>
            <a:off x="7471602" y="8994140"/>
            <a:ext cx="3344796" cy="264160"/>
          </a:xfrm>
          <a:prstGeom prst="rect">
            <a:avLst/>
          </a:prstGeom>
        </p:spPr>
        <p:txBody>
          <a:bodyPr lIns="0" tIns="0" rIns="0" bIns="0" rtlCol="0" anchor="t">
            <a:spAutoFit/>
          </a:bodyPr>
          <a:lstStyle/>
          <a:p>
            <a:pPr algn="ctr">
              <a:lnSpc>
                <a:spcPts val="2240"/>
              </a:lnSpc>
              <a:spcBef>
                <a:spcPct val="0"/>
              </a:spcBef>
            </a:pPr>
            <a:r>
              <a:rPr lang="en-US" sz="1600" spc="-63">
                <a:solidFill>
                  <a:srgbClr val="FFFFFF"/>
                </a:solidFill>
                <a:latin typeface="IBM Plex Sans" panose="020B0503050203000203"/>
                <a:ea typeface="IBM Plex Sans" panose="020B0503050203000203"/>
                <a:cs typeface="IBM Plex Sans" panose="020B0503050203000203"/>
                <a:sym typeface="IBM Plex Sans" panose="020B0503050203000203"/>
              </a:rPr>
              <a:t>www.reallygreatsite.com</a:t>
            </a:r>
            <a:endParaRPr lang="en-US" sz="1600" spc="-63">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sp>
        <p:nvSpPr>
          <p:cNvPr id="3" name="TextBox 3"/>
          <p:cNvSpPr txBox="1"/>
          <p:nvPr/>
        </p:nvSpPr>
        <p:spPr>
          <a:xfrm>
            <a:off x="7568139" y="904875"/>
            <a:ext cx="3151722" cy="1127760"/>
          </a:xfrm>
          <a:prstGeom prst="rect">
            <a:avLst/>
          </a:prstGeom>
        </p:spPr>
        <p:txBody>
          <a:bodyPr lIns="0" tIns="0" rIns="0" bIns="0" rtlCol="0" anchor="t">
            <a:spAutoFit/>
          </a:bodyPr>
          <a:lstStyle/>
          <a:p>
            <a:pPr algn="l">
              <a:lnSpc>
                <a:spcPts val="9240"/>
              </a:lnSpc>
              <a:spcBef>
                <a:spcPct val="0"/>
              </a:spcBef>
            </a:pPr>
            <a:r>
              <a:rPr lang="en-US" sz="6600" spc="-263">
                <a:solidFill>
                  <a:srgbClr val="C1FF72"/>
                </a:solidFill>
                <a:latin typeface="IBM Plex Sans" panose="020B0503050203000203"/>
                <a:ea typeface="IBM Plex Sans" panose="020B0503050203000203"/>
                <a:cs typeface="IBM Plex Sans" panose="020B0503050203000203"/>
                <a:sym typeface="IBM Plex Sans" panose="020B0503050203000203"/>
              </a:rPr>
              <a:t>PLAN</a:t>
            </a:r>
            <a:endParaRPr lang="en-US" sz="6600" spc="-263">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
        <p:nvSpPr>
          <p:cNvPr id="4" name="TextBox 4"/>
          <p:cNvSpPr txBox="1"/>
          <p:nvPr/>
        </p:nvSpPr>
        <p:spPr>
          <a:xfrm>
            <a:off x="2380898" y="2393700"/>
            <a:ext cx="11885145" cy="7399022"/>
          </a:xfrm>
          <a:prstGeom prst="rect">
            <a:avLst/>
          </a:prstGeom>
        </p:spPr>
        <p:txBody>
          <a:bodyPr lIns="0" tIns="0" rIns="0" bIns="0" rtlCol="0" anchor="t">
            <a:spAutoFit/>
          </a:bodyPr>
          <a:lstStyle/>
          <a:p>
            <a:pPr marL="906780" lvl="1" indent="-453390" algn="ctr">
              <a:lnSpc>
                <a:spcPts val="5880"/>
              </a:lnSpc>
              <a:buFont typeface="Arial" panose="020B0604020202020204"/>
              <a:buChar char="•"/>
            </a:pPr>
            <a:r>
              <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rPr>
              <a:t>Introduction</a:t>
            </a:r>
            <a:endPar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pPr>
          </a:p>
          <a:p>
            <a:pPr marL="906780" lvl="1" indent="-453390" algn="ctr">
              <a:lnSpc>
                <a:spcPts val="5880"/>
              </a:lnSpc>
              <a:buFont typeface="Arial" panose="020B0604020202020204"/>
              <a:buChar char="•"/>
            </a:pPr>
            <a:r>
              <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rPr>
              <a:t>Conception et modélisation</a:t>
            </a:r>
            <a:endPar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pPr>
          </a:p>
          <a:p>
            <a:pPr marL="906780" lvl="1" indent="-453390" algn="ctr">
              <a:lnSpc>
                <a:spcPts val="5880"/>
              </a:lnSpc>
              <a:buFont typeface="Arial" panose="020B0604020202020204"/>
              <a:buChar char="•"/>
            </a:pPr>
            <a:r>
              <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rPr>
              <a:t>Services métiers et services téchniques</a:t>
            </a:r>
            <a:endPar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pPr>
          </a:p>
          <a:p>
            <a:pPr marL="906780" lvl="1" indent="-453390" algn="ctr">
              <a:lnSpc>
                <a:spcPts val="5880"/>
              </a:lnSpc>
              <a:buFont typeface="Arial" panose="020B0604020202020204"/>
              <a:buChar char="•"/>
            </a:pPr>
            <a:r>
              <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rPr>
              <a:t>Démonstration</a:t>
            </a:r>
            <a:endPar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pPr>
          </a:p>
          <a:p>
            <a:pPr marL="906780" lvl="1" indent="-453390" algn="ctr">
              <a:lnSpc>
                <a:spcPts val="5880"/>
              </a:lnSpc>
              <a:buFont typeface="Arial" panose="020B0604020202020204"/>
              <a:buChar char="•"/>
            </a:pPr>
            <a:r>
              <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rPr>
              <a:t>Conclusion et perspectives</a:t>
            </a:r>
            <a:endParaRPr lang="en-US" sz="4200" spc="-167">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spcBef>
                <a:spcPct val="0"/>
              </a:spcBef>
            </a:p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grpSp>
        <p:nvGrpSpPr>
          <p:cNvPr id="6" name="Group 6"/>
          <p:cNvGrpSpPr/>
          <p:nvPr/>
        </p:nvGrpSpPr>
        <p:grpSpPr>
          <a:xfrm rot="0">
            <a:off x="517539" y="1028700"/>
            <a:ext cx="5246370" cy="8229600"/>
            <a:chOff x="0" y="0"/>
            <a:chExt cx="812800" cy="1274980"/>
          </a:xfrm>
        </p:grpSpPr>
        <p:sp>
          <p:nvSpPr>
            <p:cNvPr id="7" name="Freeform 7"/>
            <p:cNvSpPr/>
            <p:nvPr/>
          </p:nvSpPr>
          <p:spPr>
            <a:xfrm>
              <a:off x="0" y="0"/>
              <a:ext cx="812800" cy="1274980"/>
            </a:xfrm>
            <a:custGeom>
              <a:avLst/>
              <a:gdLst/>
              <a:ahLst/>
              <a:cxnLst/>
              <a:rect l="l" t="t" r="r" b="b"/>
              <a:pathLst>
                <a:path w="812800" h="1274980">
                  <a:moveTo>
                    <a:pt x="0" y="0"/>
                  </a:moveTo>
                  <a:lnTo>
                    <a:pt x="812800" y="0"/>
                  </a:lnTo>
                  <a:lnTo>
                    <a:pt x="812800" y="1274980"/>
                  </a:lnTo>
                  <a:lnTo>
                    <a:pt x="0" y="1274980"/>
                  </a:lnTo>
                  <a:close/>
                </a:path>
              </a:pathLst>
            </a:custGeom>
            <a:blipFill>
              <a:blip r:embed="rId2"/>
              <a:stretch>
                <a:fillRect l="-2352" r="-2352"/>
              </a:stretch>
            </a:blipFill>
          </p:spPr>
        </p:sp>
      </p:grpSp>
      <p:sp>
        <p:nvSpPr>
          <p:cNvPr id="8" name="TextBox 8"/>
          <p:cNvSpPr txBox="1"/>
          <p:nvPr/>
        </p:nvSpPr>
        <p:spPr>
          <a:xfrm>
            <a:off x="8974148" y="856135"/>
            <a:ext cx="5630796" cy="863215"/>
          </a:xfrm>
          <a:prstGeom prst="rect">
            <a:avLst/>
          </a:prstGeom>
        </p:spPr>
        <p:txBody>
          <a:bodyPr lIns="0" tIns="0" rIns="0" bIns="0" rtlCol="0" anchor="t">
            <a:spAutoFit/>
          </a:bodyPr>
          <a:lstStyle/>
          <a:p>
            <a:pPr algn="l">
              <a:lnSpc>
                <a:spcPts val="7020"/>
              </a:lnSpc>
              <a:spcBef>
                <a:spcPct val="0"/>
              </a:spcBef>
            </a:pPr>
            <a:r>
              <a:rPr lang="en-US" sz="5015" spc="-200">
                <a:solidFill>
                  <a:srgbClr val="C1FF72"/>
                </a:solidFill>
                <a:latin typeface="IBM Plex Sans" panose="020B0503050203000203"/>
                <a:ea typeface="IBM Plex Sans" panose="020B0503050203000203"/>
                <a:cs typeface="IBM Plex Sans" panose="020B0503050203000203"/>
                <a:sym typeface="IBM Plex Sans" panose="020B0503050203000203"/>
              </a:rPr>
              <a:t>INTRODUCTION</a:t>
            </a:r>
            <a:endParaRPr lang="en-US" sz="5015" spc="-20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
        <p:nvSpPr>
          <p:cNvPr id="9" name="TextBox 9"/>
          <p:cNvSpPr txBox="1"/>
          <p:nvPr/>
        </p:nvSpPr>
        <p:spPr>
          <a:xfrm>
            <a:off x="6543425" y="2305525"/>
            <a:ext cx="10939508" cy="4331290"/>
          </a:xfrm>
          <a:prstGeom prst="rect">
            <a:avLst/>
          </a:prstGeom>
        </p:spPr>
        <p:txBody>
          <a:bodyPr lIns="0" tIns="0" rIns="0" bIns="0" rtlCol="0" anchor="t">
            <a:spAutoFit/>
          </a:bodyPr>
          <a:lstStyle/>
          <a:p>
            <a:pPr algn="l">
              <a:lnSpc>
                <a:spcPts val="4340"/>
              </a:lnSpc>
            </a:pPr>
            <a:r>
              <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rPr>
              <a:t>Dans le cadre de ce projet, on a développé une application de gestion de scolarité en utilisant Spring Boot avec une architecture basée sur quatre microservices distincts : Etudiant, Cours, Inscription, Resultats.</a:t>
            </a:r>
            <a:endPar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4340"/>
              </a:lnSpc>
            </a:pPr>
            <a:r>
              <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rPr>
              <a:t>         </a:t>
            </a:r>
            <a:endPar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4340"/>
              </a:lnSpc>
              <a:spcBef>
                <a:spcPct val="0"/>
              </a:spcBef>
            </a:pPr>
            <a:r>
              <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rPr>
              <a:t>L’objectif de cette application est de faciliter la gestion des étudiants, des cours, des inscriptions, et leurs résultats au sein d’un établissement scolaire.</a:t>
            </a:r>
            <a:endParaRPr lang="en-US" sz="3100" spc="-124">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
        <p:nvSpPr>
          <p:cNvPr id="10" name="Freeform 10"/>
          <p:cNvSpPr/>
          <p:nvPr/>
        </p:nvSpPr>
        <p:spPr>
          <a:xfrm>
            <a:off x="16937333" y="1028700"/>
            <a:ext cx="321967" cy="311430"/>
          </a:xfrm>
          <a:custGeom>
            <a:avLst/>
            <a:gdLst/>
            <a:ahLst/>
            <a:cxnLst/>
            <a:rect l="l" t="t" r="r" b="b"/>
            <a:pathLst>
              <a:path w="321967" h="311430">
                <a:moveTo>
                  <a:pt x="0" y="0"/>
                </a:moveTo>
                <a:lnTo>
                  <a:pt x="321967" y="0"/>
                </a:lnTo>
                <a:lnTo>
                  <a:pt x="321967" y="311430"/>
                </a:lnTo>
                <a:lnTo>
                  <a:pt x="0" y="3114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6" name="Freeform 6"/>
          <p:cNvSpPr/>
          <p:nvPr/>
        </p:nvSpPr>
        <p:spPr>
          <a:xfrm>
            <a:off x="16937333" y="1028700"/>
            <a:ext cx="321967" cy="311430"/>
          </a:xfrm>
          <a:custGeom>
            <a:avLst/>
            <a:gdLst/>
            <a:ahLst/>
            <a:cxnLst/>
            <a:rect l="l" t="t" r="r" b="b"/>
            <a:pathLst>
              <a:path w="321967" h="311430">
                <a:moveTo>
                  <a:pt x="0" y="0"/>
                </a:moveTo>
                <a:lnTo>
                  <a:pt x="321967" y="0"/>
                </a:lnTo>
                <a:lnTo>
                  <a:pt x="321967" y="311430"/>
                </a:lnTo>
                <a:lnTo>
                  <a:pt x="0" y="311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574690" y="4572000"/>
            <a:ext cx="11138620" cy="1028700"/>
          </a:xfrm>
          <a:prstGeom prst="rect">
            <a:avLst/>
          </a:prstGeom>
        </p:spPr>
        <p:txBody>
          <a:bodyPr lIns="0" tIns="0" rIns="0" bIns="0" rtlCol="0" anchor="t">
            <a:spAutoFit/>
          </a:bodyPr>
          <a:lstStyle/>
          <a:p>
            <a:pPr algn="l">
              <a:lnSpc>
                <a:spcPts val="8400"/>
              </a:lnSpc>
              <a:spcBef>
                <a:spcPct val="0"/>
              </a:spcBef>
            </a:pPr>
            <a:r>
              <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rPr>
              <a:t>CONCEPTION ET  MODELISATION</a:t>
            </a:r>
            <a:endPar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6" name="Freeform 6"/>
          <p:cNvSpPr/>
          <p:nvPr/>
        </p:nvSpPr>
        <p:spPr>
          <a:xfrm>
            <a:off x="16937333" y="1028700"/>
            <a:ext cx="321967" cy="311430"/>
          </a:xfrm>
          <a:custGeom>
            <a:avLst/>
            <a:gdLst/>
            <a:ahLst/>
            <a:cxnLst/>
            <a:rect l="l" t="t" r="r" b="b"/>
            <a:pathLst>
              <a:path w="321967" h="311430">
                <a:moveTo>
                  <a:pt x="0" y="0"/>
                </a:moveTo>
                <a:lnTo>
                  <a:pt x="321967" y="0"/>
                </a:lnTo>
                <a:lnTo>
                  <a:pt x="321967" y="311430"/>
                </a:lnTo>
                <a:lnTo>
                  <a:pt x="0" y="311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82767" y="1028700"/>
            <a:ext cx="15322465" cy="8706531"/>
          </a:xfrm>
          <a:custGeom>
            <a:avLst/>
            <a:gdLst/>
            <a:ahLst/>
            <a:cxnLst/>
            <a:rect l="l" t="t" r="r" b="b"/>
            <a:pathLst>
              <a:path w="15322465" h="8706531">
                <a:moveTo>
                  <a:pt x="0" y="0"/>
                </a:moveTo>
                <a:lnTo>
                  <a:pt x="15322466" y="0"/>
                </a:lnTo>
                <a:lnTo>
                  <a:pt x="15322466" y="8706531"/>
                </a:lnTo>
                <a:lnTo>
                  <a:pt x="0" y="8706531"/>
                </a:lnTo>
                <a:lnTo>
                  <a:pt x="0" y="0"/>
                </a:lnTo>
                <a:close/>
              </a:path>
            </a:pathLst>
          </a:custGeom>
          <a:blipFill>
            <a:blip r:embed="rId4"/>
            <a:stretch>
              <a:fillRect l="-2380" r="-6271" b="-7080"/>
            </a:stretch>
          </a:blipFill>
        </p:spPr>
      </p:sp>
      <p:sp>
        <p:nvSpPr>
          <p:cNvPr id="8" name="TextBox 8"/>
          <p:cNvSpPr txBox="1"/>
          <p:nvPr/>
        </p:nvSpPr>
        <p:spPr>
          <a:xfrm>
            <a:off x="4101825" y="174626"/>
            <a:ext cx="10084349" cy="854074"/>
          </a:xfrm>
          <a:prstGeom prst="rect">
            <a:avLst/>
          </a:prstGeom>
        </p:spPr>
        <p:txBody>
          <a:bodyPr lIns="0" tIns="0" rIns="0" bIns="0" rtlCol="0" anchor="t">
            <a:spAutoFit/>
          </a:bodyPr>
          <a:lstStyle/>
          <a:p>
            <a:pPr algn="l">
              <a:lnSpc>
                <a:spcPts val="7000"/>
              </a:lnSpc>
              <a:spcBef>
                <a:spcPct val="0"/>
              </a:spcBef>
            </a:pPr>
            <a:r>
              <a:rPr lang="en-US" sz="5000" spc="-200">
                <a:solidFill>
                  <a:srgbClr val="C1FF72"/>
                </a:solidFill>
                <a:latin typeface="IBM Plex Sans" panose="020B0503050203000203"/>
                <a:ea typeface="IBM Plex Sans" panose="020B0503050203000203"/>
                <a:cs typeface="IBM Plex Sans" panose="020B0503050203000203"/>
                <a:sym typeface="IBM Plex Sans" panose="020B0503050203000203"/>
              </a:rPr>
              <a:t> DIAGRAMME DE CAS D’UTILISATION</a:t>
            </a:r>
            <a:endParaRPr lang="en-US" sz="5000" spc="-20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645974" y="1529759"/>
            <a:ext cx="14387517" cy="8415575"/>
          </a:xfrm>
          <a:custGeom>
            <a:avLst/>
            <a:gdLst/>
            <a:ahLst/>
            <a:cxnLst/>
            <a:rect l="l" t="t" r="r" b="b"/>
            <a:pathLst>
              <a:path w="14387517" h="8415575">
                <a:moveTo>
                  <a:pt x="0" y="0"/>
                </a:moveTo>
                <a:lnTo>
                  <a:pt x="14387517" y="0"/>
                </a:lnTo>
                <a:lnTo>
                  <a:pt x="14387517" y="8415575"/>
                </a:lnTo>
                <a:lnTo>
                  <a:pt x="0" y="8415575"/>
                </a:lnTo>
                <a:lnTo>
                  <a:pt x="0" y="0"/>
                </a:lnTo>
                <a:close/>
              </a:path>
            </a:pathLst>
          </a:custGeom>
          <a:blipFill>
            <a:blip r:embed="rId1"/>
            <a:stretch>
              <a:fillRect t="-7805" b="-7166"/>
            </a:stretch>
          </a:blipFill>
        </p:spPr>
      </p:sp>
      <p:sp>
        <p:nvSpPr>
          <p:cNvPr id="3" name="TextBox 3"/>
          <p:cNvSpPr txBox="1"/>
          <p:nvPr/>
        </p:nvSpPr>
        <p:spPr>
          <a:xfrm>
            <a:off x="4979619" y="283761"/>
            <a:ext cx="7720227" cy="936625"/>
          </a:xfrm>
          <a:prstGeom prst="rect">
            <a:avLst/>
          </a:prstGeom>
        </p:spPr>
        <p:txBody>
          <a:bodyPr lIns="0" tIns="0" rIns="0" bIns="0" rtlCol="0" anchor="t">
            <a:spAutoFit/>
          </a:bodyPr>
          <a:lstStyle/>
          <a:p>
            <a:pPr algn="l">
              <a:lnSpc>
                <a:spcPts val="7700"/>
              </a:lnSpc>
              <a:spcBef>
                <a:spcPct val="0"/>
              </a:spcBef>
            </a:pPr>
            <a:r>
              <a:rPr lang="en-US" sz="5500" spc="-220">
                <a:solidFill>
                  <a:srgbClr val="C1FF72"/>
                </a:solidFill>
                <a:latin typeface="IBM Plex Sans" panose="020B0503050203000203"/>
                <a:ea typeface="IBM Plex Sans" panose="020B0503050203000203"/>
                <a:cs typeface="IBM Plex Sans" panose="020B0503050203000203"/>
                <a:sym typeface="IBM Plex Sans" panose="020B0503050203000203"/>
              </a:rPr>
              <a:t> DIAGRAMME DE CLASSE</a:t>
            </a:r>
            <a:endParaRPr lang="en-US" sz="5500" spc="-22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6" name="Freeform 6"/>
          <p:cNvSpPr/>
          <p:nvPr/>
        </p:nvSpPr>
        <p:spPr>
          <a:xfrm>
            <a:off x="16937333" y="1028700"/>
            <a:ext cx="321967" cy="311430"/>
          </a:xfrm>
          <a:custGeom>
            <a:avLst/>
            <a:gdLst/>
            <a:ahLst/>
            <a:cxnLst/>
            <a:rect l="l" t="t" r="r" b="b"/>
            <a:pathLst>
              <a:path w="321967" h="311430">
                <a:moveTo>
                  <a:pt x="0" y="0"/>
                </a:moveTo>
                <a:lnTo>
                  <a:pt x="321967" y="0"/>
                </a:lnTo>
                <a:lnTo>
                  <a:pt x="321967" y="311430"/>
                </a:lnTo>
                <a:lnTo>
                  <a:pt x="0" y="3114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5954786" y="768630"/>
            <a:ext cx="6378429" cy="1028700"/>
          </a:xfrm>
          <a:prstGeom prst="rect">
            <a:avLst/>
          </a:prstGeom>
        </p:spPr>
        <p:txBody>
          <a:bodyPr lIns="0" tIns="0" rIns="0" bIns="0" rtlCol="0" anchor="t">
            <a:spAutoFit/>
          </a:bodyPr>
          <a:lstStyle/>
          <a:p>
            <a:pPr algn="l">
              <a:lnSpc>
                <a:spcPts val="8400"/>
              </a:lnSpc>
              <a:spcBef>
                <a:spcPct val="0"/>
              </a:spcBef>
            </a:pPr>
            <a:r>
              <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rPr>
              <a:t>SERVICES METIERS</a:t>
            </a:r>
            <a:endPar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
        <p:nvSpPr>
          <p:cNvPr id="8" name="TextBox 8"/>
          <p:cNvSpPr txBox="1"/>
          <p:nvPr/>
        </p:nvSpPr>
        <p:spPr>
          <a:xfrm>
            <a:off x="1883406" y="2277744"/>
            <a:ext cx="14521188" cy="5664836"/>
          </a:xfrm>
          <a:prstGeom prst="rect">
            <a:avLst/>
          </a:prstGeom>
        </p:spPr>
        <p:txBody>
          <a:bodyPr lIns="0" tIns="0" rIns="0" bIns="0" rtlCol="0" anchor="t">
            <a:spAutoFit/>
          </a:bodyPr>
          <a:lstStyle/>
          <a:p>
            <a:pPr algn="ctr">
              <a:lnSpc>
                <a:spcPts val="4900"/>
              </a:lnSpc>
            </a:pP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Dans notre système de gestion de scolarité, les principaux services métier sont</a:t>
            </a:r>
            <a:r>
              <a:rPr lang="en-US" sz="3500" b="1" spc="-139">
                <a:solidFill>
                  <a:srgbClr val="FFFFFF"/>
                </a:solidFill>
                <a:latin typeface="IBM Plex Sans Bold" panose="020B0803050203000203"/>
                <a:ea typeface="IBM Plex Sans Bold" panose="020B0803050203000203"/>
                <a:cs typeface="IBM Plex Sans Bold" panose="020B0803050203000203"/>
                <a:sym typeface="IBM Plex Sans Bold" panose="020B0803050203000203"/>
              </a:rPr>
              <a:t> :</a:t>
            </a:r>
            <a:endParaRPr lang="en-US" sz="3500" b="1" spc="-139">
              <a:solidFill>
                <a:srgbClr val="FFFFFF"/>
              </a:solidFill>
              <a:latin typeface="IBM Plex Sans Bold" panose="020B0803050203000203"/>
              <a:ea typeface="IBM Plex Sans Bold" panose="020B0803050203000203"/>
              <a:cs typeface="IBM Plex Sans Bold" panose="020B0803050203000203"/>
              <a:sym typeface="IBM Plex Sans Bold" panose="020B0803050203000203"/>
            </a:endParaRPr>
          </a:p>
          <a:p>
            <a:pPr algn="ctr">
              <a:lnSpc>
                <a:spcPts val="4900"/>
              </a:lnSpc>
            </a:pPr>
          </a:p>
          <a:p>
            <a:pPr algn="ctr">
              <a:lnSpc>
                <a:spcPts val="4900"/>
              </a:lnSpc>
            </a:pPr>
            <a:r>
              <a:rPr lang="en-US" sz="3500" b="1" spc="-139">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 </a:t>
            </a:r>
            <a:r>
              <a:rPr lang="en-US" sz="3500" b="1" spc="-139">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 Etudiant </a:t>
            </a:r>
            <a:r>
              <a:rPr lang="en-US" sz="3500" spc="-139">
                <a:solidFill>
                  <a:srgbClr val="BD4620"/>
                </a:solidFill>
                <a:latin typeface="IBM Plex Sans" panose="020B0503050203000203"/>
                <a:ea typeface="IBM Plex Sans" panose="020B0503050203000203"/>
                <a:cs typeface="IBM Plex Sans" panose="020B0503050203000203"/>
                <a:sym typeface="IBM Plex Sans" panose="020B0503050203000203"/>
              </a:rPr>
              <a:t>:</a:t>
            </a:r>
            <a:r>
              <a:rPr lang="en-US" sz="3500" spc="-139">
                <a:solidFill>
                  <a:srgbClr val="C1FF72"/>
                </a:solidFill>
                <a:latin typeface="IBM Plex Sans" panose="020B0503050203000203"/>
                <a:ea typeface="IBM Plex Sans" panose="020B0503050203000203"/>
                <a:cs typeface="IBM Plex Sans" panose="020B0503050203000203"/>
                <a:sym typeface="IBM Plex Sans" panose="020B0503050203000203"/>
              </a:rPr>
              <a:t> </a:t>
            </a: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Gestion des informations des étudiants (inscription,</a:t>
            </a:r>
            <a:endPar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4900"/>
              </a:lnSpc>
            </a:pP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 modification, suppression) .</a:t>
            </a:r>
            <a:endPar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4900"/>
              </a:lnSpc>
            </a:pPr>
            <a:r>
              <a:rPr lang="en-US" sz="3500" b="1" spc="-139">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 - Cours :</a:t>
            </a: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 Administration des cours et matières enseignées.</a:t>
            </a:r>
            <a:endPar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4900"/>
              </a:lnSpc>
            </a:pPr>
            <a:r>
              <a:rPr lang="en-US" sz="3500" spc="-139">
                <a:solidFill>
                  <a:srgbClr val="C1FF72"/>
                </a:solidFill>
                <a:latin typeface="IBM Plex Sans" panose="020B0503050203000203"/>
                <a:ea typeface="IBM Plex Sans" panose="020B0503050203000203"/>
                <a:cs typeface="IBM Plex Sans" panose="020B0503050203000203"/>
                <a:sym typeface="IBM Plex Sans" panose="020B0503050203000203"/>
              </a:rPr>
              <a:t> </a:t>
            </a:r>
            <a:r>
              <a:rPr lang="en-US" sz="3500" b="1" spc="-139">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 Insription :</a:t>
            </a:r>
            <a:r>
              <a:rPr lang="en-US" sz="3500" spc="-139">
                <a:solidFill>
                  <a:srgbClr val="BD4620"/>
                </a:solidFill>
                <a:latin typeface="IBM Plex Sans" panose="020B0503050203000203"/>
                <a:ea typeface="IBM Plex Sans" panose="020B0503050203000203"/>
                <a:cs typeface="IBM Plex Sans" panose="020B0503050203000203"/>
                <a:sym typeface="IBM Plex Sans" panose="020B0503050203000203"/>
              </a:rPr>
              <a:t> </a:t>
            </a: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Gestion des inscriptions des étudiants aux différents</a:t>
            </a:r>
            <a:endPar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4900"/>
              </a:lnSpc>
            </a:pP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 cours.</a:t>
            </a:r>
            <a:endPar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ctr">
              <a:lnSpc>
                <a:spcPts val="4900"/>
              </a:lnSpc>
            </a:pPr>
            <a:r>
              <a:rPr lang="en-US" sz="3500" b="1" spc="-139">
                <a:solidFill>
                  <a:srgbClr val="C1FF72"/>
                </a:solidFill>
                <a:latin typeface="IBM Plex Sans Bold" panose="020B0803050203000203"/>
                <a:ea typeface="IBM Plex Sans Bold" panose="020B0803050203000203"/>
                <a:cs typeface="IBM Plex Sans Bold" panose="020B0803050203000203"/>
                <a:sym typeface="IBM Plex Sans Bold" panose="020B0803050203000203"/>
              </a:rPr>
              <a:t> </a:t>
            </a:r>
            <a:r>
              <a:rPr lang="en-US" sz="3500" b="1" spc="-139">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 Resultat </a:t>
            </a:r>
            <a:r>
              <a:rPr lang="en-US" sz="3500" spc="-139">
                <a:solidFill>
                  <a:srgbClr val="BD4620"/>
                </a:solidFill>
                <a:latin typeface="IBM Plex Sans" panose="020B0503050203000203"/>
                <a:ea typeface="IBM Plex Sans" panose="020B0503050203000203"/>
                <a:cs typeface="IBM Plex Sans" panose="020B0503050203000203"/>
                <a:sym typeface="IBM Plex Sans" panose="020B0503050203000203"/>
              </a:rPr>
              <a:t>:</a:t>
            </a:r>
            <a:r>
              <a:rPr lang="en-US" sz="3500" spc="-139">
                <a:solidFill>
                  <a:srgbClr val="C1FF72"/>
                </a:solidFill>
                <a:latin typeface="IBM Plex Sans" panose="020B0503050203000203"/>
                <a:ea typeface="IBM Plex Sans" panose="020B0503050203000203"/>
                <a:cs typeface="IBM Plex Sans" panose="020B0503050203000203"/>
                <a:sym typeface="IBM Plex Sans" panose="020B0503050203000203"/>
              </a:rPr>
              <a:t> </a:t>
            </a:r>
            <a:r>
              <a:rPr lang="en-US" sz="3500" spc="-139">
                <a:solidFill>
                  <a:srgbClr val="FFFFFF"/>
                </a:solidFill>
                <a:latin typeface="IBM Plex Sans" panose="020B0503050203000203"/>
                <a:ea typeface="IBM Plex Sans" panose="020B0503050203000203"/>
                <a:cs typeface="IBM Plex Sans" panose="020B0503050203000203"/>
                <a:sym typeface="IBM Plex Sans" panose="020B0503050203000203"/>
              </a:rPr>
              <a:t>Suivi et gestion des notes et résultats académiques</a:t>
            </a:r>
            <a:r>
              <a:rPr lang="en-US" sz="3500" spc="-139">
                <a:solidFill>
                  <a:srgbClr val="C1FF72"/>
                </a:solidFill>
                <a:latin typeface="IBM Plex Sans" panose="020B0503050203000203"/>
                <a:ea typeface="IBM Plex Sans" panose="020B0503050203000203"/>
                <a:cs typeface="IBM Plex Sans" panose="020B0503050203000203"/>
                <a:sym typeface="IBM Plex Sans" panose="020B0503050203000203"/>
              </a:rPr>
              <a:t>.</a:t>
            </a:r>
            <a:endParaRPr lang="en-US" sz="3500" spc="-139">
              <a:solidFill>
                <a:srgbClr val="C1FF72"/>
              </a:solidFill>
              <a:latin typeface="IBM Plex Sans" panose="020B0503050203000203"/>
              <a:ea typeface="IBM Plex Sans" panose="020B0503050203000203"/>
              <a:cs typeface="IBM Plex Sans" panose="020B0503050203000203"/>
              <a:sym typeface="IBM Plex Sans" panose="020B0503050203000203"/>
            </a:endParaRPr>
          </a:p>
          <a:p>
            <a:pPr algn="ctr">
              <a:lnSpc>
                <a:spcPts val="5880"/>
              </a:lnSpc>
              <a:spcBef>
                <a:spcPct val="0"/>
              </a:spcBef>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grpSp>
        <p:nvGrpSpPr>
          <p:cNvPr id="6" name="Group 6"/>
          <p:cNvGrpSpPr/>
          <p:nvPr/>
        </p:nvGrpSpPr>
        <p:grpSpPr>
          <a:xfrm rot="0">
            <a:off x="9694504" y="1028700"/>
            <a:ext cx="7564796" cy="8229600"/>
            <a:chOff x="0" y="0"/>
            <a:chExt cx="1171985" cy="1274980"/>
          </a:xfrm>
        </p:grpSpPr>
        <p:sp>
          <p:nvSpPr>
            <p:cNvPr id="7" name="Freeform 7"/>
            <p:cNvSpPr/>
            <p:nvPr/>
          </p:nvSpPr>
          <p:spPr>
            <a:xfrm>
              <a:off x="0" y="0"/>
              <a:ext cx="1171985" cy="1274980"/>
            </a:xfrm>
            <a:custGeom>
              <a:avLst/>
              <a:gdLst/>
              <a:ahLst/>
              <a:cxnLst/>
              <a:rect l="l" t="t" r="r" b="b"/>
              <a:pathLst>
                <a:path w="1171985" h="1274980">
                  <a:moveTo>
                    <a:pt x="0" y="0"/>
                  </a:moveTo>
                  <a:lnTo>
                    <a:pt x="1171985" y="0"/>
                  </a:lnTo>
                  <a:lnTo>
                    <a:pt x="1171985" y="1274980"/>
                  </a:lnTo>
                  <a:lnTo>
                    <a:pt x="0" y="1274980"/>
                  </a:lnTo>
                  <a:close/>
                </a:path>
              </a:pathLst>
            </a:custGeom>
            <a:blipFill>
              <a:blip r:embed="rId2"/>
              <a:stretch>
                <a:fillRect l="-38714" r="-24569"/>
              </a:stretch>
            </a:blipFill>
          </p:spPr>
        </p:sp>
      </p:grpSp>
      <p:sp>
        <p:nvSpPr>
          <p:cNvPr id="8" name="TextBox 8"/>
          <p:cNvSpPr txBox="1"/>
          <p:nvPr/>
        </p:nvSpPr>
        <p:spPr>
          <a:xfrm>
            <a:off x="645329" y="3009616"/>
            <a:ext cx="8690357" cy="6170222"/>
          </a:xfrm>
          <a:prstGeom prst="rect">
            <a:avLst/>
          </a:prstGeom>
        </p:spPr>
        <p:txBody>
          <a:bodyPr lIns="0" tIns="0" rIns="0" bIns="0" rtlCol="0" anchor="t">
            <a:spAutoFit/>
          </a:bodyPr>
          <a:lstStyle/>
          <a:p>
            <a:pPr algn="ctr">
              <a:lnSpc>
                <a:spcPts val="3785"/>
              </a:lnSpc>
            </a:pP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Pour le bon développement de notre projet , on a utilisé differents technologies comme :</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Spring Boot</a:t>
            </a:r>
            <a:r>
              <a:rPr lang="en-US" sz="2700" b="1" spc="-108">
                <a:solidFill>
                  <a:srgbClr val="FFFFFF"/>
                </a:solidFill>
                <a:latin typeface="IBM Plex Sans Bold" panose="020B0803050203000203"/>
                <a:ea typeface="IBM Plex Sans Bold" panose="020B0803050203000203"/>
                <a:cs typeface="IBM Plex Sans Bold" panose="020B0803050203000203"/>
                <a:sym typeface="IBM Plex Sans Bold" panose="020B0803050203000203"/>
              </a:rPr>
              <a:t> </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pour le développement des microservices</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Spring Data JPA</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l’interaction avec la base de</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3785"/>
              </a:lnSpc>
            </a:pP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données.</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Spring Security </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l’authentification et la sécurisation </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3785"/>
              </a:lnSpc>
            </a:pP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des API .</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Eureka Server</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la découverte des services.</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Spring Cloud</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la gestion de la communication et de la découverte des services.</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API Gateway</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centraliser les requêtes des utilisateurs.</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marL="583565" lvl="1" indent="-291465" algn="l">
              <a:lnSpc>
                <a:spcPts val="3785"/>
              </a:lnSpc>
              <a:buFont typeface="Arial" panose="020B0604020202020204"/>
              <a:buChar char="•"/>
            </a:pPr>
            <a:r>
              <a:rPr lang="en-US" sz="2700" b="1" spc="-108">
                <a:solidFill>
                  <a:srgbClr val="BD4620"/>
                </a:solidFill>
                <a:latin typeface="IBM Plex Sans Bold" panose="020B0803050203000203"/>
                <a:ea typeface="IBM Plex Sans Bold" panose="020B0803050203000203"/>
                <a:cs typeface="IBM Plex Sans Bold" panose="020B0803050203000203"/>
                <a:sym typeface="IBM Plex Sans Bold" panose="020B0803050203000203"/>
              </a:rPr>
              <a:t>Swagger</a:t>
            </a:r>
            <a:r>
              <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rPr>
              <a:t> pour la documentation des API .</a:t>
            </a:r>
            <a:endParaRPr lang="en-US" sz="2700" spc="-108">
              <a:solidFill>
                <a:srgbClr val="FFFFFF"/>
              </a:solidFill>
              <a:latin typeface="IBM Plex Sans" panose="020B0503050203000203"/>
              <a:ea typeface="IBM Plex Sans" panose="020B0503050203000203"/>
              <a:cs typeface="IBM Plex Sans" panose="020B0503050203000203"/>
              <a:sym typeface="IBM Plex Sans" panose="020B0503050203000203"/>
            </a:endParaRPr>
          </a:p>
        </p:txBody>
      </p:sp>
      <p:sp>
        <p:nvSpPr>
          <p:cNvPr id="9" name="TextBox 9"/>
          <p:cNvSpPr txBox="1"/>
          <p:nvPr/>
        </p:nvSpPr>
        <p:spPr>
          <a:xfrm>
            <a:off x="645329" y="1513475"/>
            <a:ext cx="8115300" cy="1009650"/>
          </a:xfrm>
          <a:prstGeom prst="rect">
            <a:avLst/>
          </a:prstGeom>
        </p:spPr>
        <p:txBody>
          <a:bodyPr lIns="0" tIns="0" rIns="0" bIns="0" rtlCol="0" anchor="t">
            <a:spAutoFit/>
          </a:bodyPr>
          <a:lstStyle/>
          <a:p>
            <a:pPr algn="l">
              <a:lnSpc>
                <a:spcPts val="8400"/>
              </a:lnSpc>
              <a:spcBef>
                <a:spcPct val="0"/>
              </a:spcBef>
            </a:pPr>
            <a:r>
              <a:rPr lang="en-US" sz="6000" spc="-239">
                <a:solidFill>
                  <a:srgbClr val="C1FF72"/>
                </a:solidFill>
                <a:latin typeface="IBM Plex Sans" panose="020B0503050203000203"/>
                <a:ea typeface="IBM Plex Sans" panose="020B0503050203000203"/>
                <a:cs typeface="IBM Plex Sans" panose="020B0503050203000203"/>
                <a:sym typeface="IBM Plex Sans" panose="020B0503050203000203"/>
              </a:rPr>
              <a:t>SERVICES TECHNIQUES</a:t>
            </a:r>
            <a:endParaRPr lang="en-US" sz="6000" spc="-239">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1"/>
            <a:stretch>
              <a:fillRect t="-9222" b="-9222"/>
            </a:stretch>
          </a:blipFill>
        </p:spPr>
      </p:sp>
      <p:grpSp>
        <p:nvGrpSpPr>
          <p:cNvPr id="3" name="Group 3"/>
          <p:cNvGrpSpPr/>
          <p:nvPr/>
        </p:nvGrpSpPr>
        <p:grpSpPr>
          <a:xfrm rot="0">
            <a:off x="-164965" y="10122035"/>
            <a:ext cx="18617930" cy="443419"/>
            <a:chOff x="0" y="0"/>
            <a:chExt cx="4903488" cy="116785"/>
          </a:xfrm>
        </p:grpSpPr>
        <p:sp>
          <p:nvSpPr>
            <p:cNvPr id="4" name="Freeform 4"/>
            <p:cNvSpPr/>
            <p:nvPr/>
          </p:nvSpPr>
          <p:spPr>
            <a:xfrm>
              <a:off x="0" y="0"/>
              <a:ext cx="4903488" cy="116785"/>
            </a:xfrm>
            <a:custGeom>
              <a:avLst/>
              <a:gdLst/>
              <a:ahLst/>
              <a:cxnLst/>
              <a:rect l="l" t="t" r="r" b="b"/>
              <a:pathLst>
                <a:path w="4903488" h="116785">
                  <a:moveTo>
                    <a:pt x="0" y="0"/>
                  </a:moveTo>
                  <a:lnTo>
                    <a:pt x="4903488" y="0"/>
                  </a:lnTo>
                  <a:lnTo>
                    <a:pt x="4903488" y="116785"/>
                  </a:lnTo>
                  <a:lnTo>
                    <a:pt x="0" y="116785"/>
                  </a:lnTo>
                  <a:close/>
                </a:path>
              </a:pathLst>
            </a:custGeom>
            <a:solidFill>
              <a:srgbClr val="C1FF72"/>
            </a:solidFill>
          </p:spPr>
        </p:sp>
        <p:sp>
          <p:nvSpPr>
            <p:cNvPr id="5" name="TextBox 5"/>
            <p:cNvSpPr txBox="1"/>
            <p:nvPr/>
          </p:nvSpPr>
          <p:spPr>
            <a:xfrm>
              <a:off x="0" y="-28575"/>
              <a:ext cx="4903488" cy="145360"/>
            </a:xfrm>
            <a:prstGeom prst="rect">
              <a:avLst/>
            </a:prstGeom>
          </p:spPr>
          <p:txBody>
            <a:bodyPr lIns="50800" tIns="50800" rIns="50800" bIns="50800" rtlCol="0" anchor="ctr"/>
            <a:lstStyle/>
            <a:p>
              <a:pPr algn="ctr">
                <a:lnSpc>
                  <a:spcPts val="2240"/>
                </a:lnSpc>
              </a:pPr>
            </a:p>
          </p:txBody>
        </p:sp>
      </p:grpSp>
      <p:sp>
        <p:nvSpPr>
          <p:cNvPr id="6" name="TextBox 6"/>
          <p:cNvSpPr txBox="1"/>
          <p:nvPr/>
        </p:nvSpPr>
        <p:spPr>
          <a:xfrm>
            <a:off x="6775868" y="914400"/>
            <a:ext cx="4736264" cy="1028700"/>
          </a:xfrm>
          <a:prstGeom prst="rect">
            <a:avLst/>
          </a:prstGeom>
        </p:spPr>
        <p:txBody>
          <a:bodyPr lIns="0" tIns="0" rIns="0" bIns="0" rtlCol="0" anchor="t">
            <a:spAutoFit/>
          </a:bodyPr>
          <a:lstStyle/>
          <a:p>
            <a:pPr algn="l">
              <a:lnSpc>
                <a:spcPts val="8400"/>
              </a:lnSpc>
              <a:spcBef>
                <a:spcPct val="0"/>
              </a:spcBef>
            </a:pPr>
            <a:r>
              <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rPr>
              <a:t>CONCLUSION</a:t>
            </a:r>
            <a:endParaRPr lang="en-US" sz="6000" spc="-240">
              <a:solidFill>
                <a:srgbClr val="C1FF72"/>
              </a:solidFill>
              <a:latin typeface="IBM Plex Sans" panose="020B0503050203000203"/>
              <a:ea typeface="IBM Plex Sans" panose="020B0503050203000203"/>
              <a:cs typeface="IBM Plex Sans" panose="020B0503050203000203"/>
              <a:sym typeface="IBM Plex Sans" panose="020B0503050203000203"/>
            </a:endParaRPr>
          </a:p>
        </p:txBody>
      </p:sp>
      <p:sp>
        <p:nvSpPr>
          <p:cNvPr id="7" name="TextBox 7"/>
          <p:cNvSpPr txBox="1"/>
          <p:nvPr/>
        </p:nvSpPr>
        <p:spPr>
          <a:xfrm>
            <a:off x="632281" y="2446613"/>
            <a:ext cx="17023437" cy="6105180"/>
          </a:xfrm>
          <a:prstGeom prst="rect">
            <a:avLst/>
          </a:prstGeom>
        </p:spPr>
        <p:txBody>
          <a:bodyPr lIns="0" tIns="0" rIns="0" bIns="0" rtlCol="0" anchor="t">
            <a:spAutoFit/>
          </a:bodyPr>
          <a:lstStyle/>
          <a:p>
            <a:pPr algn="l">
              <a:lnSpc>
                <a:spcPts val="4500"/>
              </a:lnSpc>
            </a:pPr>
            <a:r>
              <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rPr>
              <a:t>            Ce projet de gestion de scolarité, développé avec Spring Boot et une architecture microservices, constitue une solution robuste, évolutive et bien structurée pour la gestion des étudiants, des cours, des inscriptions et des résultats académiques</a:t>
            </a:r>
            <a:endPar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4500"/>
              </a:lnSpc>
            </a:pPr>
            <a:r>
              <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rPr>
              <a:t>          En conclusion, cette application offre une approche modulaire, sécurisée et optimisée, adaptée aux besoins d’un établissement scolaire. Des améliorations futures pourraient inclure l’ajout de nouvelles fonctionnalités (gestion des emplois du temps, notifications, paiements en ligne) ainsi que l’optimisation des performances via le caching et la mise en place d’une base NoSQL pour certaines données.</a:t>
            </a:r>
            <a:endPar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4500"/>
              </a:lnSpc>
            </a:pPr>
            <a:r>
              <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rPr>
              <a:t>          Ce projet démontre l’efficacité des microservices et des technologies Spring Boot dans le développement d’applications complexes et évolutives. </a:t>
            </a:r>
            <a:endParaRPr lang="en-US" sz="3215" spc="-128">
              <a:solidFill>
                <a:srgbClr val="FFFFFF"/>
              </a:solidFill>
              <a:latin typeface="IBM Plex Sans" panose="020B0503050203000203"/>
              <a:ea typeface="IBM Plex Sans" panose="020B0503050203000203"/>
              <a:cs typeface="IBM Plex Sans" panose="020B0503050203000203"/>
              <a:sym typeface="IBM Plex Sans" panose="020B0503050203000203"/>
            </a:endParaRPr>
          </a:p>
          <a:p>
            <a:pPr algn="l">
              <a:lnSpc>
                <a:spcPts val="3940"/>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2590</Words>
  <Application>WPS Presentation</Application>
  <PresentationFormat>On-screen Show (4:3)</PresentationFormat>
  <Paragraphs>70</Paragraphs>
  <Slides>10</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vt:i4>
      </vt:variant>
    </vt:vector>
  </HeadingPairs>
  <TitlesOfParts>
    <vt:vector size="20" baseType="lpstr">
      <vt:lpstr>Arial</vt:lpstr>
      <vt:lpstr>SimSun</vt:lpstr>
      <vt:lpstr>Wingdings</vt:lpstr>
      <vt:lpstr>IBM Plex Sans</vt:lpstr>
      <vt:lpstr>Arial</vt:lpstr>
      <vt:lpstr>IBM Plex Sans 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Presenté par :</dc:title>
  <dc:creator/>
  <cp:lastModifiedBy>marya</cp:lastModifiedBy>
  <cp:revision>3</cp:revision>
  <dcterms:created xsi:type="dcterms:W3CDTF">2006-08-16T00:00:00Z</dcterms:created>
  <dcterms:modified xsi:type="dcterms:W3CDTF">2025-02-20T12:42:28Z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2A72D8F419984C72A939A939CA5E0813_12</vt:lpwstr>
  </property>
  <property fmtid="{D5CDD505-2E9C-101B-9397-08002B2CF9AE}" pid="3" name="KSOProductBuildVer">
    <vt:lpwstr>1036-12.2.0.19805</vt:lpwstr>
  </property>
</Properties>
</file>